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636" r:id="rId4"/>
    <p:sldId id="258" r:id="rId5"/>
    <p:sldId id="308" r:id="rId6"/>
    <p:sldId id="259" r:id="rId7"/>
    <p:sldId id="634" r:id="rId8"/>
    <p:sldId id="268" r:id="rId9"/>
    <p:sldId id="260" r:id="rId10"/>
    <p:sldId id="261" r:id="rId11"/>
    <p:sldId id="270" r:id="rId12"/>
    <p:sldId id="635" r:id="rId13"/>
    <p:sldId id="277" r:id="rId14"/>
    <p:sldId id="264" r:id="rId15"/>
    <p:sldId id="263" r:id="rId1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99"/>
    <a:srgbClr val="0000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44" autoAdjust="0"/>
    <p:restoredTop sz="86584" autoAdjust="0"/>
  </p:normalViewPr>
  <p:slideViewPr>
    <p:cSldViewPr>
      <p:cViewPr varScale="1">
        <p:scale>
          <a:sx n="60" d="100"/>
          <a:sy n="60" d="100"/>
        </p:scale>
        <p:origin x="600" y="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wmf>
</file>

<file path=ppt/media/image12.wmf>
</file>

<file path=ppt/media/image13.png>
</file>

<file path=ppt/media/image14.jpeg>
</file>

<file path=ppt/media/image15.png>
</file>

<file path=ppt/media/image2.jpeg>
</file>

<file path=ppt/media/image3.jpeg>
</file>

<file path=ppt/media/image4.wmf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F019D-E6D5-407A-AAB6-9DF3F307A675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544E-8E4E-432A-8959-AD5B023514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672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6396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47558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一旦松动立即完全松手，重新抓取，严禁“调整”。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871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365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糖代谢与脂代谢密切相关，重要中间产物是乙酰辅酶</a:t>
            </a:r>
            <a:r>
              <a:rPr lang="en-US" altLang="zh-CN" dirty="0"/>
              <a:t>A</a:t>
            </a:r>
          </a:p>
          <a:p>
            <a:r>
              <a:rPr lang="en-US" altLang="zh-CN" dirty="0"/>
              <a:t>2024</a:t>
            </a:r>
            <a:r>
              <a:rPr lang="zh-CN" altLang="en-US" dirty="0"/>
              <a:t>春，有一个 </a:t>
            </a:r>
            <a:r>
              <a:rPr lang="en-US" altLang="zh-CN"/>
              <a:t>I </a:t>
            </a:r>
            <a:r>
              <a:rPr lang="zh-CN" altLang="en-US"/>
              <a:t>型</a:t>
            </a:r>
            <a:r>
              <a:rPr lang="zh-CN" altLang="en-US" dirty="0"/>
              <a:t>糖尿病学生，常年用胰岛素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737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7899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411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30s</a:t>
            </a:r>
            <a:r>
              <a:rPr lang="zh-CN" altLang="en-US" dirty="0"/>
              <a:t>没有检测会自动关机，需将试纸拔出重新插入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03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594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813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小鼠体重约</a:t>
            </a:r>
            <a:r>
              <a:rPr lang="en-US" altLang="zh-CN" dirty="0"/>
              <a:t>30g</a:t>
            </a:r>
            <a:r>
              <a:rPr lang="zh-CN" altLang="en-US" dirty="0"/>
              <a:t>，给药量约</a:t>
            </a:r>
            <a:r>
              <a:rPr lang="en-US" altLang="zh-CN" dirty="0"/>
              <a:t>0.01 IU/10g</a:t>
            </a:r>
            <a:r>
              <a:rPr lang="zh-CN" altLang="en-US" dirty="0"/>
              <a:t>体重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544E-8E4E-432A-8959-AD5B023514E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461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93371C75-A329-4AFC-8474-E46A2EA68808}" type="datetimeFigureOut">
              <a:rPr lang="zh-CN" altLang="en-US" smtClean="0"/>
              <a:t>2025/2/13</a:t>
            </a:fld>
            <a:endParaRPr lang="zh-CN" altLang="en-US"/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081BB3D9-6414-4B0C-BA55-DB01DB716B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w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image" Target="../media/image7.png"/><Relationship Id="rId7" Type="http://schemas.openxmlformats.org/officeDocument/2006/relationships/oleObject" Target="../embeddings/oleObject2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2.wmf"/><Relationship Id="rId4" Type="http://schemas.openxmlformats.org/officeDocument/2006/relationships/image" Target="../media/image8.jpeg"/><Relationship Id="rId9" Type="http://schemas.openxmlformats.org/officeDocument/2006/relationships/oleObject" Target="../embeddings/oleObject3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23528" y="1700808"/>
            <a:ext cx="8206680" cy="1224136"/>
          </a:xfrm>
        </p:spPr>
        <p:txBody>
          <a:bodyPr>
            <a:normAutofit/>
          </a:bodyPr>
          <a:lstStyle/>
          <a:p>
            <a:pPr algn="ctr"/>
            <a:r>
              <a:rPr lang="zh-CN" altLang="en-US" sz="36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实验</a:t>
            </a:r>
            <a:r>
              <a:rPr lang="en-US" altLang="zh-CN" sz="36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10  </a:t>
            </a:r>
            <a:r>
              <a:rPr lang="zh-CN" altLang="en-US" sz="3600" dirty="0"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胰岛素对小鼠血糖的影响  </a:t>
            </a:r>
          </a:p>
        </p:txBody>
      </p:sp>
    </p:spTree>
    <p:extLst>
      <p:ext uri="{BB962C8B-B14F-4D97-AF65-F5344CB8AC3E}">
        <p14:creationId xmlns:p14="http://schemas.microsoft.com/office/powerpoint/2010/main" val="20243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692696"/>
            <a:ext cx="7920880" cy="1872208"/>
          </a:xfrm>
        </p:spPr>
        <p:txBody>
          <a:bodyPr>
            <a:normAutofit lnSpcReduction="10000"/>
          </a:bodyPr>
          <a:lstStyle/>
          <a:p>
            <a:pPr marL="365760" lvl="2" indent="-256032" algn="just">
              <a:lnSpc>
                <a:spcPct val="120000"/>
              </a:lnSpc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</a:pP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小鼠给药：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腹腔注射</a:t>
            </a:r>
            <a:endParaRPr lang="en-US" altLang="zh-CN" sz="2400" b="1" dirty="0">
              <a:solidFill>
                <a:srgbClr val="0000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2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左手握小鼠，使其腹面向上，头部略低，右手持吸好药物的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 mL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注射器，沿腹中线与股骨之间的腹部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45</a:t>
            </a:r>
            <a:r>
              <a:rPr lang="en-US" altLang="zh-CN" sz="2400" b="1" baseline="30000" dirty="0">
                <a:latin typeface="黑体" panose="02010609060101010101" pitchFamily="49" charset="-122"/>
                <a:ea typeface="黑体" panose="02010609060101010101" pitchFamily="49" charset="-122"/>
              </a:rPr>
              <a:t>0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角插入腹腔，将药物注射入腹腔后，缓慢退出针头。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786585"/>
              </p:ext>
            </p:extLst>
          </p:nvPr>
        </p:nvGraphicFramePr>
        <p:xfrm>
          <a:off x="539552" y="2996952"/>
          <a:ext cx="7776865" cy="22322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444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208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u="none" strike="noStrike" dirty="0">
                          <a:effectLst/>
                        </a:rPr>
                        <a:t>分 组</a:t>
                      </a:r>
                      <a:endParaRPr lang="zh-CN" alt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等线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u="none" strike="noStrike" dirty="0">
                          <a:effectLst/>
                        </a:rPr>
                        <a:t>生理盐水，</a:t>
                      </a:r>
                      <a:r>
                        <a:rPr lang="el-GR" altLang="zh-CN" sz="2400" b="1" u="none" strike="noStrike" dirty="0">
                          <a:effectLst/>
                        </a:rPr>
                        <a:t>μ</a:t>
                      </a:r>
                      <a:r>
                        <a:rPr lang="en-US" altLang="zh-CN" sz="2400" b="1" u="none" strike="noStrike" dirty="0">
                          <a:effectLst/>
                        </a:rPr>
                        <a:t>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等线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u="none" strike="noStrike" dirty="0">
                          <a:effectLst/>
                        </a:rPr>
                        <a:t>0.2 </a:t>
                      </a:r>
                      <a:r>
                        <a:rPr lang="en-US" sz="2400" b="1" u="none" strike="noStrike" dirty="0">
                          <a:effectLst/>
                        </a:rPr>
                        <a:t>IU/m</a:t>
                      </a:r>
                      <a:r>
                        <a:rPr lang="en-US" altLang="zh-CN" sz="2400" b="1" u="none" strike="noStrike" dirty="0">
                          <a:effectLst/>
                        </a:rPr>
                        <a:t>L</a:t>
                      </a:r>
                      <a:r>
                        <a:rPr lang="zh-CN" altLang="en-US" sz="2400" b="1" u="none" strike="noStrike" dirty="0">
                          <a:effectLst/>
                        </a:rPr>
                        <a:t>胰岛素，</a:t>
                      </a:r>
                      <a:r>
                        <a:rPr lang="el-GR" altLang="zh-CN" sz="2400" b="1" u="none" strike="noStrike" dirty="0">
                          <a:effectLst/>
                        </a:rPr>
                        <a:t>μ</a:t>
                      </a:r>
                      <a:r>
                        <a:rPr lang="en-US" altLang="zh-CN" sz="2400" b="1" u="none" strike="noStrike" dirty="0">
                          <a:effectLst/>
                        </a:rPr>
                        <a:t>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等线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8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u="none" strike="noStrike" dirty="0">
                          <a:effectLst/>
                        </a:rPr>
                        <a:t> 对照组</a:t>
                      </a:r>
                      <a:endParaRPr lang="zh-CN" alt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等线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u="none" strike="noStrike" dirty="0">
                          <a:effectLst/>
                        </a:rPr>
                        <a:t>150</a:t>
                      </a:r>
                      <a:endParaRPr lang="en-US" altLang="zh-CN" sz="2400" b="1" i="0" u="none" strike="noStrike" dirty="0">
                        <a:solidFill>
                          <a:srgbClr val="000000"/>
                        </a:solidFill>
                        <a:effectLst/>
                        <a:latin typeface="等线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u="none" strike="noStrike" dirty="0">
                          <a:effectLst/>
                        </a:rPr>
                        <a:t>——</a:t>
                      </a:r>
                      <a:endParaRPr lang="en-US" altLang="zh-CN" sz="2400" b="1" i="0" u="none" strike="noStrike" dirty="0">
                        <a:solidFill>
                          <a:srgbClr val="000000"/>
                        </a:solidFill>
                        <a:effectLst/>
                        <a:latin typeface="等线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8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u="none" strike="noStrike" dirty="0">
                          <a:effectLst/>
                        </a:rPr>
                        <a:t> 实验组</a:t>
                      </a:r>
                      <a:endParaRPr lang="zh-CN" alt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等线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 u="none" strike="noStrike" dirty="0">
                          <a:effectLst/>
                        </a:rPr>
                        <a:t>——</a:t>
                      </a:r>
                      <a:endParaRPr lang="en-US" altLang="zh-CN" sz="2400" b="1" i="0" u="none" strike="noStrike" dirty="0">
                        <a:solidFill>
                          <a:srgbClr val="000000"/>
                        </a:solidFill>
                        <a:effectLst/>
                        <a:latin typeface="等线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u="none" strike="noStrike" dirty="0">
                          <a:effectLst/>
                        </a:rPr>
                        <a:t>150</a:t>
                      </a:r>
                      <a:endParaRPr lang="en-US" altLang="zh-CN" sz="2400" b="1" i="0" u="none" strike="noStrike" dirty="0">
                        <a:solidFill>
                          <a:srgbClr val="000000"/>
                        </a:solidFill>
                        <a:effectLst/>
                        <a:latin typeface="等线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1111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23528" y="836712"/>
            <a:ext cx="7992888" cy="4824536"/>
          </a:xfrm>
        </p:spPr>
        <p:txBody>
          <a:bodyPr>
            <a:noAutofit/>
          </a:bodyPr>
          <a:lstStyle/>
          <a:p>
            <a:pPr marL="365760" lvl="1">
              <a:lnSpc>
                <a:spcPct val="12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在注射药物后 </a:t>
            </a:r>
            <a:r>
              <a:rPr lang="en-US" altLang="zh-CN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0.5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1.0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1.5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2.0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分别测量并记录小鼠血糖浓度（</a:t>
            </a:r>
            <a:r>
              <a:rPr lang="en-US" altLang="zh-CN" sz="2400" b="1" dirty="0" err="1">
                <a:latin typeface="黑体" panose="02010609060101010101" pitchFamily="49" charset="-122"/>
                <a:ea typeface="黑体" panose="02010609060101010101" pitchFamily="49" charset="-122"/>
              </a:rPr>
              <a:t>mmol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/L)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zh-CN" altLang="en-US" sz="2400" b="1" dirty="0">
                <a:latin typeface="+mn-ea"/>
              </a:rPr>
              <a:t>数据处理：</a:t>
            </a:r>
            <a:endParaRPr lang="en-US" altLang="zh-CN" sz="2400" b="1" dirty="0">
              <a:latin typeface="+mn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400" b="1" dirty="0">
                <a:latin typeface="+mn-ea"/>
              </a:rPr>
              <a:t>统计小鼠血糖数据，绘制图表，推断胰岛素和小鼠血糖的关系。</a:t>
            </a:r>
            <a:endParaRPr lang="en-US" altLang="zh-CN" sz="2400" b="1" dirty="0">
              <a:latin typeface="+mn-ea"/>
            </a:endParaRP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zh-CN" altLang="en-US" sz="2400" b="1" dirty="0">
                <a:latin typeface="+mn-ea"/>
              </a:rPr>
              <a:t>低血糖效应缓解：</a:t>
            </a:r>
            <a:endParaRPr lang="en-US" altLang="zh-CN" sz="2400" b="1" dirty="0">
              <a:latin typeface="+mn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400" b="1" dirty="0">
                <a:latin typeface="+mn-ea"/>
              </a:rPr>
              <a:t>实验过程中如小鼠出现角弓反张、乱滚等惊厥反应，肌肉抽搐、休克等低血糖症状时，及时通过背部皮下注射</a:t>
            </a:r>
            <a:r>
              <a:rPr lang="en-US" altLang="zh-CN" sz="2400" b="1" dirty="0">
                <a:latin typeface="+mn-ea"/>
              </a:rPr>
              <a:t>50%</a:t>
            </a:r>
            <a:r>
              <a:rPr lang="zh-CN" altLang="en-US" sz="2400" b="1" dirty="0">
                <a:latin typeface="+mn-ea"/>
              </a:rPr>
              <a:t>葡萄糖来缓解（不超过</a:t>
            </a:r>
            <a:r>
              <a:rPr lang="en-US" altLang="zh-CN" sz="2400" b="1" dirty="0">
                <a:latin typeface="+mn-ea"/>
              </a:rPr>
              <a:t>0.1 mL/10g</a:t>
            </a:r>
            <a:r>
              <a:rPr lang="zh-CN" altLang="en-US" sz="2400" b="1" dirty="0">
                <a:latin typeface="+mn-ea"/>
              </a:rPr>
              <a:t>体重）。</a:t>
            </a:r>
          </a:p>
          <a:p>
            <a:pPr lvl="1">
              <a:lnSpc>
                <a:spcPct val="120000"/>
              </a:lnSpc>
            </a:pPr>
            <a:endParaRPr lang="zh-CN" altLang="en-US" sz="24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83609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23528" y="1484784"/>
            <a:ext cx="7920880" cy="4525963"/>
          </a:xfrm>
        </p:spPr>
        <p:txBody>
          <a:bodyPr>
            <a:normAutofit/>
          </a:bodyPr>
          <a:lstStyle/>
          <a:p>
            <a:pPr algn="just"/>
            <a:r>
              <a:rPr lang="zh-CN" altLang="en-US" sz="2400" b="1" dirty="0">
                <a:latin typeface="+mn-ea"/>
              </a:rPr>
              <a:t>小鼠灌胃技术</a:t>
            </a:r>
            <a:endParaRPr lang="en-US" altLang="zh-CN" sz="2400" b="1" dirty="0">
              <a:latin typeface="+mn-ea"/>
            </a:endParaRPr>
          </a:p>
          <a:p>
            <a:pPr lvl="1" algn="just"/>
            <a:r>
              <a:rPr lang="zh-CN" altLang="en-US" sz="2400" b="1" dirty="0">
                <a:latin typeface="+mn-ea"/>
              </a:rPr>
              <a:t>左手抓握小鼠，右手持吸好药液的灌胃器，沿小鼠嘴角轻轻插入口腔，将灌胃器针头前翘，沿咽后壁轻轻滑入食道约</a:t>
            </a:r>
            <a:r>
              <a:rPr lang="en-US" altLang="zh-CN" sz="2400" b="1" dirty="0">
                <a:latin typeface="+mn-ea"/>
              </a:rPr>
              <a:t>2.5~3 cm</a:t>
            </a:r>
            <a:r>
              <a:rPr lang="zh-CN" altLang="en-US" sz="2400" b="1" dirty="0">
                <a:latin typeface="+mn-ea"/>
              </a:rPr>
              <a:t>，将药物轻轻推入胃内后，小心拔出灌胃器。</a:t>
            </a:r>
          </a:p>
          <a:p>
            <a:pPr lvl="1" algn="just"/>
            <a:r>
              <a:rPr lang="zh-CN" altLang="en-US" sz="2400" b="1" dirty="0">
                <a:latin typeface="+mn-ea"/>
              </a:rPr>
              <a:t>一般小鼠灌胃给药一次给药量为</a:t>
            </a:r>
            <a:r>
              <a:rPr lang="en-US" altLang="zh-CN" sz="2400" b="1" dirty="0">
                <a:latin typeface="+mn-ea"/>
              </a:rPr>
              <a:t>0.1~0.3 mL/10g</a:t>
            </a:r>
            <a:r>
              <a:rPr lang="zh-CN" altLang="en-US" sz="2400" b="1" dirty="0">
                <a:latin typeface="+mn-ea"/>
              </a:rPr>
              <a:t>体重。</a:t>
            </a:r>
          </a:p>
          <a:p>
            <a:pPr lvl="1" algn="just"/>
            <a:endParaRPr lang="en-US" altLang="zh-CN" sz="2400" b="1" dirty="0">
              <a:latin typeface="+mn-ea"/>
            </a:endParaRPr>
          </a:p>
          <a:p>
            <a:pPr lvl="1" algn="just"/>
            <a:r>
              <a:rPr lang="zh-CN" altLang="en-US" sz="2400" b="1" dirty="0">
                <a:latin typeface="+mn-ea"/>
              </a:rPr>
              <a:t>注意：</a:t>
            </a:r>
          </a:p>
          <a:p>
            <a:pPr lvl="2" algn="just"/>
            <a:r>
              <a:rPr lang="zh-CN" altLang="en-US" sz="2400" b="1" dirty="0">
                <a:latin typeface="+mn-ea"/>
              </a:rPr>
              <a:t>灌胃器针头经过喉头时一定要沿咽后壁向下滑，以免误插入气管导致动物窒息死亡。</a:t>
            </a:r>
          </a:p>
          <a:p>
            <a:pPr algn="just"/>
            <a:endParaRPr lang="zh-CN" altLang="en-US" sz="2400" b="1" dirty="0">
              <a:latin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39552" y="490662"/>
            <a:ext cx="8229600" cy="778098"/>
          </a:xfrm>
        </p:spPr>
        <p:txBody>
          <a:bodyPr>
            <a:normAutofit/>
          </a:bodyPr>
          <a:lstStyle/>
          <a:p>
            <a:r>
              <a:rPr lang="zh-CN" altLang="en-US" sz="2800" dirty="0">
                <a:solidFill>
                  <a:srgbClr val="7030A0"/>
                </a:solidFill>
                <a:effectLst/>
                <a:latin typeface="+mj-ea"/>
              </a:rPr>
              <a:t>选做：</a:t>
            </a:r>
          </a:p>
        </p:txBody>
      </p:sp>
    </p:spTree>
    <p:extLst>
      <p:ext uri="{BB962C8B-B14F-4D97-AF65-F5344CB8AC3E}">
        <p14:creationId xmlns:p14="http://schemas.microsoft.com/office/powerpoint/2010/main" val="3773610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51520" y="404664"/>
            <a:ext cx="8064896" cy="4545632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小鼠处死：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10000"/>
              </a:lnSpc>
            </a:pP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颈椎脱臼法：</a:t>
            </a:r>
            <a:endParaRPr lang="en-US" altLang="zh-CN" sz="2400" b="1" dirty="0">
              <a:solidFill>
                <a:srgbClr val="0000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1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右手捏住小鼠尾根部，将小鼠放在笼盖或粗糙台面上，用左手快速的按住其头部。右手提起鼠尾，使其躯干部与台面成约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45</a:t>
            </a:r>
            <a:r>
              <a:rPr lang="en-US" altLang="zh-CN" sz="2400" b="1" baseline="30000" dirty="0">
                <a:latin typeface="黑体" panose="02010609060101010101" pitchFamily="49" charset="-122"/>
              </a:rPr>
              <a:t>0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夹角，向后上方拉动，使得其第一颈椎与动物肩关节脱位，小鼠立即死亡。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10000"/>
              </a:lnSpc>
            </a:pP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二氧化碳窒息法：</a:t>
            </a:r>
            <a:endParaRPr lang="en-US" altLang="zh-CN" sz="2400" b="1" dirty="0">
              <a:solidFill>
                <a:srgbClr val="0000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1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将小鼠放入密闭容器中，持续通入二氧化碳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15~20 min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，小鼠即可死亡。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0731B2-9E9F-E815-B8B0-486D6A8AE9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4" t="13582" r="37407" b="26179"/>
          <a:stretch/>
        </p:blipFill>
        <p:spPr>
          <a:xfrm>
            <a:off x="898006" y="4242714"/>
            <a:ext cx="3131641" cy="2074204"/>
          </a:xfrm>
          <a:prstGeom prst="rect">
            <a:avLst/>
          </a:prstGeom>
        </p:spPr>
      </p:pic>
      <p:pic>
        <p:nvPicPr>
          <p:cNvPr id="3074" name="Picture 2" descr="https://img1.dxycdn.com/p/s14/2024/0426/454/618687831824267387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1" t="9652" r="9923" b="18780"/>
          <a:stretch/>
        </p:blipFill>
        <p:spPr bwMode="auto">
          <a:xfrm>
            <a:off x="4507249" y="3933056"/>
            <a:ext cx="3331565" cy="2298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1619672" y="6335136"/>
            <a:ext cx="1338828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zh-CN" altLang="en-US" dirty="0"/>
              <a:t>颈椎脱臼法</a:t>
            </a:r>
          </a:p>
        </p:txBody>
      </p:sp>
      <p:sp>
        <p:nvSpPr>
          <p:cNvPr id="4" name="矩形 3"/>
          <p:cNvSpPr/>
          <p:nvPr/>
        </p:nvSpPr>
        <p:spPr>
          <a:xfrm>
            <a:off x="5414814" y="6335136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二氧化碳窒息法</a:t>
            </a:r>
          </a:p>
        </p:txBody>
      </p:sp>
      <p:pic>
        <p:nvPicPr>
          <p:cNvPr id="8" name="Picture 51" descr="http://img3.imgtn.bdimg.com/it/u=987942508,2603149145&amp;fm=21&amp;gp=0.jpg">
            <a:extLst>
              <a:ext uri="{FF2B5EF4-FFF2-40B4-BE49-F238E27FC236}">
                <a16:creationId xmlns:a16="http://schemas.microsoft.com/office/drawing/2014/main" id="{20886ADD-B5AA-4719-AEC0-2B782E9FE5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6000"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3" t="11427" r="7707" b="10011"/>
          <a:stretch/>
        </p:blipFill>
        <p:spPr bwMode="auto">
          <a:xfrm>
            <a:off x="5312950" y="5517232"/>
            <a:ext cx="510603" cy="36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06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9307" y="2060848"/>
            <a:ext cx="8136904" cy="259228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实验前小鼠禁食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4~6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h 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动物手术时动作要轻柔，尽量避免对动物的刺激或伤害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注射完胰岛素后最好把小鼠放在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30 ~ 37 ℃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环境中保温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每次测量结果做好记录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</a:pP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圆角矩形标注 4"/>
          <p:cNvSpPr/>
          <p:nvPr/>
        </p:nvSpPr>
        <p:spPr>
          <a:xfrm>
            <a:off x="4932040" y="601502"/>
            <a:ext cx="3250502" cy="1080120"/>
          </a:xfrm>
          <a:prstGeom prst="wedgeRoundRectCallout">
            <a:avLst>
              <a:gd name="adj1" fmla="val -51397"/>
              <a:gd name="adj2" fmla="val 102659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0000CC"/>
                </a:solidFill>
              </a:rPr>
              <a:t>务必注意安全！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BA2C456-F6FF-E182-47F9-390F2381DC33}"/>
              </a:ext>
            </a:extLst>
          </p:cNvPr>
          <p:cNvSpPr txBox="1">
            <a:spLocks noChangeArrowheads="1"/>
          </p:cNvSpPr>
          <p:nvPr/>
        </p:nvSpPr>
        <p:spPr>
          <a:xfrm>
            <a:off x="519865" y="601502"/>
            <a:ext cx="3927894" cy="703262"/>
          </a:xfrm>
          <a:prstGeom prst="rect">
            <a:avLst/>
          </a:prstGeom>
          <a:noFill/>
        </p:spPr>
        <p:txBody>
          <a:bodyPr vert="horz" anchor="ctr">
            <a:no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altLang="zh-CN" sz="3000" dirty="0">
                <a:solidFill>
                  <a:srgbClr val="3A22C8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V</a:t>
            </a:r>
            <a:r>
              <a:rPr lang="en-US" altLang="zh-CN" sz="3000" dirty="0">
                <a:solidFill>
                  <a:srgbClr val="3A22C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000" dirty="0">
                <a:solidFill>
                  <a:srgbClr val="3A22C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注意事项</a:t>
            </a:r>
          </a:p>
        </p:txBody>
      </p:sp>
    </p:spTree>
    <p:extLst>
      <p:ext uri="{BB962C8B-B14F-4D97-AF65-F5344CB8AC3E}">
        <p14:creationId xmlns:p14="http://schemas.microsoft.com/office/powerpoint/2010/main" val="929648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15816" y="1536656"/>
            <a:ext cx="3888432" cy="1512168"/>
          </a:xfrm>
        </p:spPr>
        <p:txBody>
          <a:bodyPr>
            <a:normAutofit/>
          </a:bodyPr>
          <a:lstStyle/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小鼠抓取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腹腔注射技术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小鼠血糖测定方法</a:t>
            </a:r>
            <a:endParaRPr lang="zh-CN" altLang="en-US" sz="2400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2699792" y="4149080"/>
            <a:ext cx="5904656" cy="16561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腹腔注射给药量的准确控制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血糖测定时血量的控制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血糖测定时间的控制</a:t>
            </a: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4D637DBF-0CEA-BCF8-9549-D25A176DDE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064" y="620688"/>
            <a:ext cx="4992072" cy="55399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defRPr/>
            </a:pPr>
            <a:r>
              <a:rPr lang="en-US" altLang="zh-CN" sz="3000" b="1" dirty="0">
                <a:solidFill>
                  <a:srgbClr val="3A22C8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VI</a:t>
            </a:r>
            <a:r>
              <a:rPr lang="en-US" altLang="zh-CN" sz="30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0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本实验需掌握的实验技术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FA32E853-A610-776D-7D86-4B28E31C84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893" y="3410795"/>
            <a:ext cx="2395207" cy="55399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defRPr/>
            </a:pPr>
            <a:r>
              <a:rPr lang="en-US" altLang="zh-CN" sz="3000" b="1" dirty="0">
                <a:solidFill>
                  <a:srgbClr val="3A22C8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VII</a:t>
            </a:r>
            <a:r>
              <a:rPr lang="en-US" altLang="zh-CN" sz="30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0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关键技术</a:t>
            </a:r>
          </a:p>
        </p:txBody>
      </p:sp>
    </p:spTree>
    <p:extLst>
      <p:ext uri="{BB962C8B-B14F-4D97-AF65-F5344CB8AC3E}">
        <p14:creationId xmlns:p14="http://schemas.microsoft.com/office/powerpoint/2010/main" val="1120907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6856" y="1456185"/>
            <a:ext cx="7643192" cy="3917032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胰岛素是由胰岛的</a:t>
            </a:r>
            <a:r>
              <a:rPr lang="el-GR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β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细胞分泌的一种多肽，是调节机体血糖的重要激素之一。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10000"/>
              </a:lnSpc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胰岛素能促进组织的合成代谢、促进全身组织特别是肌肉、肝和脂肪组织</a:t>
            </a: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摄取、储存和利用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葡萄糖：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10000"/>
              </a:lnSpc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当胰岛不能分泌足够量的胰岛素时，将减慢机体对葡萄糖的运输和利用，造成</a:t>
            </a: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高血糖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，甚至糖尿病；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10000"/>
              </a:lnSpc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而体内胰岛素含量增高时，将引起血糖下降，严重时会导致动物出现惊厥、肌肉抽搐、休克等</a:t>
            </a: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低血糖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现象。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3A2B7F2-1C47-F2AB-E602-BD6382C51CCC}"/>
              </a:ext>
            </a:extLst>
          </p:cNvPr>
          <p:cNvSpPr txBox="1">
            <a:spLocks/>
          </p:cNvSpPr>
          <p:nvPr/>
        </p:nvSpPr>
        <p:spPr>
          <a:xfrm>
            <a:off x="323528" y="474101"/>
            <a:ext cx="3623785" cy="58981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fontAlgn="auto">
              <a:lnSpc>
                <a:spcPct val="90000"/>
              </a:lnSpc>
              <a:spcAft>
                <a:spcPts val="0"/>
              </a:spcAft>
            </a:pPr>
            <a:r>
              <a:rPr lang="en-US" altLang="zh-CN" sz="2800" dirty="0">
                <a:solidFill>
                  <a:srgbClr val="3A22C8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I  </a:t>
            </a:r>
            <a:r>
              <a:rPr lang="zh-CN" altLang="en-US" sz="2800" dirty="0">
                <a:solidFill>
                  <a:srgbClr val="3A22C8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基本实验原理</a:t>
            </a:r>
          </a:p>
        </p:txBody>
      </p:sp>
    </p:spTree>
    <p:extLst>
      <p:ext uri="{BB962C8B-B14F-4D97-AF65-F5344CB8AC3E}">
        <p14:creationId xmlns:p14="http://schemas.microsoft.com/office/powerpoint/2010/main" val="2077008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DF574F8-5D97-E039-18D9-6C3BB53725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285698"/>
              </p:ext>
            </p:extLst>
          </p:nvPr>
        </p:nvGraphicFramePr>
        <p:xfrm>
          <a:off x="1115616" y="1916832"/>
          <a:ext cx="6588733" cy="316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7357">
                  <a:extLst>
                    <a:ext uri="{9D8B030D-6E8A-4147-A177-3AD203B41FA5}">
                      <a16:colId xmlns:a16="http://schemas.microsoft.com/office/drawing/2014/main" val="3807650794"/>
                    </a:ext>
                  </a:extLst>
                </a:gridCol>
                <a:gridCol w="2249812">
                  <a:extLst>
                    <a:ext uri="{9D8B030D-6E8A-4147-A177-3AD203B41FA5}">
                      <a16:colId xmlns:a16="http://schemas.microsoft.com/office/drawing/2014/main" val="517431338"/>
                    </a:ext>
                  </a:extLst>
                </a:gridCol>
                <a:gridCol w="2651564">
                  <a:extLst>
                    <a:ext uri="{9D8B030D-6E8A-4147-A177-3AD203B41FA5}">
                      <a16:colId xmlns:a16="http://schemas.microsoft.com/office/drawing/2014/main" val="154969605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l" fontAlgn="ctr"/>
                      <a:endParaRPr lang="zh-CN" alt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1" u="none" strike="noStrike" dirty="0">
                          <a:solidFill>
                            <a:srgbClr val="0000CC"/>
                          </a:solidFill>
                          <a:effectLst/>
                          <a:latin typeface="+mn-ea"/>
                          <a:ea typeface="+mn-ea"/>
                        </a:rPr>
                        <a:t>I </a:t>
                      </a:r>
                      <a:r>
                        <a:rPr lang="zh-CN" altLang="en-US" sz="2200" b="1" u="none" strike="noStrike" dirty="0">
                          <a:solidFill>
                            <a:srgbClr val="0000CC"/>
                          </a:solidFill>
                          <a:effectLst/>
                          <a:latin typeface="+mn-ea"/>
                          <a:ea typeface="+mn-ea"/>
                        </a:rPr>
                        <a:t>型</a:t>
                      </a:r>
                      <a:endParaRPr lang="zh-CN" altLang="en-US" sz="2200" b="1" i="0" u="none" strike="noStrike" dirty="0">
                        <a:solidFill>
                          <a:srgbClr val="0000CC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1" u="none" strike="noStrike" dirty="0">
                          <a:solidFill>
                            <a:srgbClr val="0000CC"/>
                          </a:solidFill>
                          <a:effectLst/>
                          <a:latin typeface="+mn-ea"/>
                          <a:ea typeface="+mn-ea"/>
                        </a:rPr>
                        <a:t>II </a:t>
                      </a:r>
                      <a:r>
                        <a:rPr lang="zh-CN" altLang="en-US" sz="2200" b="1" u="none" strike="noStrike" dirty="0">
                          <a:solidFill>
                            <a:srgbClr val="0000CC"/>
                          </a:solidFill>
                          <a:effectLst/>
                          <a:latin typeface="+mn-ea"/>
                          <a:ea typeface="+mn-ea"/>
                        </a:rPr>
                        <a:t>型</a:t>
                      </a:r>
                      <a:endParaRPr lang="zh-CN" altLang="en-US" sz="2200" b="1" i="0" u="none" strike="noStrike" dirty="0">
                        <a:solidFill>
                          <a:srgbClr val="0000CC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extLst>
                  <a:ext uri="{0D108BD9-81ED-4DB2-BD59-A6C34878D82A}">
                    <a16:rowId xmlns:a16="http://schemas.microsoft.com/office/drawing/2014/main" val="3217222185"/>
                  </a:ext>
                </a:extLst>
              </a:tr>
              <a:tr h="3819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1" u="none" strike="noStrike" dirty="0">
                          <a:effectLst/>
                          <a:latin typeface="+mn-ea"/>
                          <a:ea typeface="+mn-ea"/>
                        </a:rPr>
                        <a:t>发病原因</a:t>
                      </a:r>
                      <a:endParaRPr lang="zh-CN" alt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effectLst/>
                          <a:latin typeface="+mn-ea"/>
                          <a:ea typeface="+mn-ea"/>
                        </a:rPr>
                        <a:t>免疫与遗传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effectLst/>
                          <a:latin typeface="+mn-ea"/>
                          <a:ea typeface="+mn-ea"/>
                        </a:rPr>
                        <a:t>遗传与生活方式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extLst>
                  <a:ext uri="{0D108BD9-81ED-4DB2-BD59-A6C34878D82A}">
                    <a16:rowId xmlns:a16="http://schemas.microsoft.com/office/drawing/2014/main" val="1511812227"/>
                  </a:ext>
                </a:extLst>
              </a:tr>
              <a:tr h="3819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1" u="none" strike="noStrike" dirty="0">
                          <a:effectLst/>
                          <a:latin typeface="+mn-ea"/>
                          <a:ea typeface="+mn-ea"/>
                        </a:rPr>
                        <a:t>发病年龄</a:t>
                      </a:r>
                      <a:endParaRPr lang="zh-CN" alt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effectLst/>
                          <a:latin typeface="+mn-ea"/>
                          <a:ea typeface="+mn-ea"/>
                        </a:rPr>
                        <a:t>青少年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>
                          <a:effectLst/>
                          <a:latin typeface="+mn-ea"/>
                          <a:ea typeface="+mn-ea"/>
                        </a:rPr>
                        <a:t>中老年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extLst>
                  <a:ext uri="{0D108BD9-81ED-4DB2-BD59-A6C34878D82A}">
                    <a16:rowId xmlns:a16="http://schemas.microsoft.com/office/drawing/2014/main" val="289812327"/>
                  </a:ext>
                </a:extLst>
              </a:tr>
              <a:tr h="3819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1" u="none" strike="noStrike" dirty="0">
                          <a:effectLst/>
                          <a:latin typeface="+mn-ea"/>
                          <a:ea typeface="+mn-ea"/>
                        </a:rPr>
                        <a:t>发病方式</a:t>
                      </a:r>
                      <a:endParaRPr lang="zh-CN" alt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effectLst/>
                          <a:latin typeface="+mn-ea"/>
                          <a:ea typeface="+mn-ea"/>
                        </a:rPr>
                        <a:t>急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>
                          <a:effectLst/>
                          <a:latin typeface="+mn-ea"/>
                          <a:ea typeface="+mn-ea"/>
                        </a:rPr>
                        <a:t>缓慢或无症状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extLst>
                  <a:ext uri="{0D108BD9-81ED-4DB2-BD59-A6C34878D82A}">
                    <a16:rowId xmlns:a16="http://schemas.microsoft.com/office/drawing/2014/main" val="3875855799"/>
                  </a:ext>
                </a:extLst>
              </a:tr>
              <a:tr h="3819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1" u="none" strike="noStrike" dirty="0">
                          <a:effectLst/>
                          <a:latin typeface="+mn-ea"/>
                          <a:ea typeface="+mn-ea"/>
                        </a:rPr>
                        <a:t>体重情况</a:t>
                      </a:r>
                      <a:endParaRPr lang="zh-CN" alt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effectLst/>
                          <a:latin typeface="+mn-ea"/>
                          <a:ea typeface="+mn-ea"/>
                        </a:rPr>
                        <a:t>多偏瘦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effectLst/>
                          <a:latin typeface="+mn-ea"/>
                          <a:ea typeface="+mn-ea"/>
                        </a:rPr>
                        <a:t>多偏胖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extLst>
                  <a:ext uri="{0D108BD9-81ED-4DB2-BD59-A6C34878D82A}">
                    <a16:rowId xmlns:a16="http://schemas.microsoft.com/office/drawing/2014/main" val="1310537680"/>
                  </a:ext>
                </a:extLst>
              </a:tr>
              <a:tr h="3819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1" u="none" strike="noStrike" dirty="0">
                          <a:effectLst/>
                          <a:latin typeface="+mn-ea"/>
                          <a:ea typeface="+mn-ea"/>
                        </a:rPr>
                        <a:t>胰岛素分泌</a:t>
                      </a:r>
                      <a:endParaRPr lang="zh-CN" alt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solidFill>
                            <a:srgbClr val="990099"/>
                          </a:solidFill>
                          <a:effectLst/>
                          <a:latin typeface="+mn-ea"/>
                          <a:ea typeface="+mn-ea"/>
                        </a:rPr>
                        <a:t>绝对缺乏</a:t>
                      </a:r>
                      <a:endParaRPr lang="zh-CN" altLang="en-US" sz="2200" b="0" i="0" u="none" strike="noStrike" dirty="0">
                        <a:solidFill>
                          <a:srgbClr val="990099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solidFill>
                            <a:srgbClr val="990099"/>
                          </a:solidFill>
                          <a:effectLst/>
                          <a:latin typeface="+mn-ea"/>
                          <a:ea typeface="+mn-ea"/>
                        </a:rPr>
                        <a:t>相对缺乏</a:t>
                      </a:r>
                      <a:endParaRPr lang="zh-CN" altLang="en-US" sz="2200" b="0" i="0" u="none" strike="noStrike" dirty="0">
                        <a:solidFill>
                          <a:srgbClr val="990099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extLst>
                  <a:ext uri="{0D108BD9-81ED-4DB2-BD59-A6C34878D82A}">
                    <a16:rowId xmlns:a16="http://schemas.microsoft.com/office/drawing/2014/main" val="3351844069"/>
                  </a:ext>
                </a:extLst>
              </a:tr>
              <a:tr h="3819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1" u="none" strike="noStrike" dirty="0">
                          <a:effectLst/>
                          <a:latin typeface="+mn-ea"/>
                          <a:ea typeface="+mn-ea"/>
                        </a:rPr>
                        <a:t>酮症酸中毒</a:t>
                      </a:r>
                      <a:endParaRPr lang="zh-CN" alt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effectLst/>
                          <a:latin typeface="+mn-ea"/>
                          <a:ea typeface="+mn-ea"/>
                        </a:rPr>
                        <a:t>容易发生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effectLst/>
                          <a:latin typeface="+mn-ea"/>
                          <a:ea typeface="+mn-ea"/>
                        </a:rPr>
                        <a:t>不易发生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extLst>
                  <a:ext uri="{0D108BD9-81ED-4DB2-BD59-A6C34878D82A}">
                    <a16:rowId xmlns:a16="http://schemas.microsoft.com/office/drawing/2014/main" val="3541161447"/>
                  </a:ext>
                </a:extLst>
              </a:tr>
              <a:tr h="4365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1" u="none" strike="noStrike" dirty="0">
                          <a:effectLst/>
                          <a:latin typeface="+mn-ea"/>
                          <a:ea typeface="+mn-ea"/>
                        </a:rPr>
                        <a:t>一般治疗</a:t>
                      </a:r>
                      <a:endParaRPr lang="zh-CN" alt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solidFill>
                            <a:srgbClr val="7030A0"/>
                          </a:solidFill>
                          <a:effectLst/>
                          <a:latin typeface="+mn-ea"/>
                          <a:ea typeface="+mn-ea"/>
                        </a:rPr>
                        <a:t>注射胰岛素</a:t>
                      </a:r>
                      <a:endParaRPr lang="zh-CN" altLang="en-US" sz="2200" b="0" i="0" u="none" strike="noStrike" dirty="0">
                        <a:solidFill>
                          <a:srgbClr val="7030A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b="0" u="none" strike="noStrike" dirty="0">
                          <a:solidFill>
                            <a:srgbClr val="7030A0"/>
                          </a:solidFill>
                          <a:effectLst/>
                          <a:latin typeface="+mn-ea"/>
                          <a:ea typeface="+mn-ea"/>
                        </a:rPr>
                        <a:t>口服降糖药</a:t>
                      </a:r>
                      <a:endParaRPr lang="zh-CN" altLang="en-US" sz="2200" b="0" i="0" u="none" strike="noStrike" dirty="0">
                        <a:solidFill>
                          <a:srgbClr val="7030A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572" marR="3572" marT="3572" marB="0" anchor="ctr"/>
                </a:tc>
                <a:extLst>
                  <a:ext uri="{0D108BD9-81ED-4DB2-BD59-A6C34878D82A}">
                    <a16:rowId xmlns:a16="http://schemas.microsoft.com/office/drawing/2014/main" val="4074885392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30DD48C7-80F7-DE2F-7CAA-B39CC9D60895}"/>
              </a:ext>
            </a:extLst>
          </p:cNvPr>
          <p:cNvSpPr txBox="1"/>
          <p:nvPr/>
        </p:nvSpPr>
        <p:spPr>
          <a:xfrm>
            <a:off x="1907704" y="908720"/>
            <a:ext cx="46959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2296" algn="ctr"/>
            <a:r>
              <a:rPr lang="zh-CN" altLang="en-US" sz="2400" b="1" dirty="0"/>
              <a:t>两种原发性糖尿病类型比较</a:t>
            </a:r>
          </a:p>
        </p:txBody>
      </p:sp>
    </p:spTree>
    <p:extLst>
      <p:ext uri="{BB962C8B-B14F-4D97-AF65-F5344CB8AC3E}">
        <p14:creationId xmlns:p14="http://schemas.microsoft.com/office/powerpoint/2010/main" val="2019314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75656" y="2204864"/>
            <a:ext cx="6552728" cy="21168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学习小鼠抓取和腹腔注射给药的方法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学习测定小鼠血糖的方法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了解胰岛素调节血糖水平的机制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44B3B9-EF86-5CC0-7F04-AE3587C9EA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44" y="692696"/>
            <a:ext cx="3644938" cy="586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zh-CN" sz="2800" b="1" dirty="0">
                <a:solidFill>
                  <a:srgbClr val="3A22C8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II </a:t>
            </a:r>
            <a:r>
              <a:rPr lang="en-US" altLang="zh-CN" sz="28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8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实验目的</a:t>
            </a:r>
          </a:p>
        </p:txBody>
      </p:sp>
    </p:spTree>
    <p:extLst>
      <p:ext uri="{BB962C8B-B14F-4D97-AF65-F5344CB8AC3E}">
        <p14:creationId xmlns:p14="http://schemas.microsoft.com/office/powerpoint/2010/main" val="1144523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FE56819-A6D8-408C-989A-6210DF85B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1236558"/>
            <a:ext cx="7643192" cy="3128545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600" b="1" dirty="0"/>
              <a:t>小鼠：</a:t>
            </a:r>
            <a:r>
              <a:rPr lang="zh-CN" altLang="en-US" sz="2400" b="1" dirty="0"/>
              <a:t>属啮齿目，是目前世界上用量最大、用途最广、品种最多的实验动物。小鼠</a:t>
            </a:r>
            <a:r>
              <a:rPr lang="zh-CN" altLang="en-US" sz="2400" b="1" dirty="0">
                <a:solidFill>
                  <a:srgbClr val="0033CC"/>
                </a:solidFill>
              </a:rPr>
              <a:t>繁殖力强</a:t>
            </a:r>
            <a:r>
              <a:rPr lang="zh-CN" altLang="en-US" sz="2400" b="1" dirty="0"/>
              <a:t>，便于大量人工饲养，可用于需要大量动物的实验如药物筛选、毒性试验、药物效价比较等；</a:t>
            </a:r>
            <a:r>
              <a:rPr lang="zh-CN" altLang="en-US" sz="2400" b="1" dirty="0">
                <a:solidFill>
                  <a:srgbClr val="0033CC"/>
                </a:solidFill>
              </a:rPr>
              <a:t>妊娠期短</a:t>
            </a:r>
            <a:r>
              <a:rPr lang="zh-CN" altLang="en-US" sz="2400" b="1" dirty="0"/>
              <a:t>，可用于避孕药和营养实验；对多种</a:t>
            </a:r>
            <a:r>
              <a:rPr lang="zh-CN" altLang="en-US" sz="2400" b="1" dirty="0">
                <a:solidFill>
                  <a:srgbClr val="0033CC"/>
                </a:solidFill>
              </a:rPr>
              <a:t>疾病比较敏感</a:t>
            </a:r>
            <a:r>
              <a:rPr lang="zh-CN" altLang="en-US" sz="2400" b="1" dirty="0"/>
              <a:t>，可用于实验治疗；等等。</a:t>
            </a:r>
          </a:p>
          <a:p>
            <a:pPr algn="just">
              <a:lnSpc>
                <a:spcPct val="110000"/>
              </a:lnSpc>
            </a:pPr>
            <a:endParaRPr lang="zh-CN" altLang="en-US" sz="2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F46FEA-3A8E-48BC-A743-F50D9FACF0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1" t="20765" r="20470" b="26998"/>
          <a:stretch/>
        </p:blipFill>
        <p:spPr bwMode="auto">
          <a:xfrm>
            <a:off x="1331640" y="4149080"/>
            <a:ext cx="3053414" cy="1340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FB00CC9-2960-46DD-8637-A31907FF0F7A}"/>
              </a:ext>
            </a:extLst>
          </p:cNvPr>
          <p:cNvSpPr txBox="1"/>
          <p:nvPr/>
        </p:nvSpPr>
        <p:spPr>
          <a:xfrm>
            <a:off x="568140" y="5756257"/>
            <a:ext cx="4580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CD</a:t>
            </a:r>
            <a:r>
              <a:rPr lang="zh-CN" altLang="en-US" dirty="0"/>
              <a:t>-1(</a:t>
            </a:r>
            <a:r>
              <a:rPr lang="en-US" altLang="zh-CN" dirty="0"/>
              <a:t>ICR</a:t>
            </a:r>
            <a:r>
              <a:rPr lang="zh-CN" altLang="en-US" dirty="0"/>
              <a:t>)小鼠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3314392-C6D8-41DE-A0DC-658BDE1543F0}"/>
              </a:ext>
            </a:extLst>
          </p:cNvPr>
          <p:cNvSpPr/>
          <p:nvPr/>
        </p:nvSpPr>
        <p:spPr>
          <a:xfrm>
            <a:off x="5977940" y="5756257"/>
            <a:ext cx="12170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昆明小鼠</a:t>
            </a:r>
            <a:endParaRPr lang="zh-CN" altLang="en-US" sz="2000" dirty="0"/>
          </a:p>
        </p:txBody>
      </p:sp>
      <p:pic>
        <p:nvPicPr>
          <p:cNvPr id="7" name="Picture 51" descr="http://img3.imgtn.bdimg.com/it/u=987942508,2603149145&amp;fm=21&amp;gp=0.jpg">
            <a:extLst>
              <a:ext uri="{FF2B5EF4-FFF2-40B4-BE49-F238E27FC236}">
                <a16:creationId xmlns:a16="http://schemas.microsoft.com/office/drawing/2014/main" id="{20886ADD-B5AA-4719-AEC0-2B782E9FE5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3000"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3" t="11427" r="7707" b="10011"/>
          <a:stretch/>
        </p:blipFill>
        <p:spPr bwMode="auto">
          <a:xfrm>
            <a:off x="5652120" y="4149080"/>
            <a:ext cx="1868640" cy="131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9C08CF76-91B2-6FE4-47AF-039DE1D4F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512" y="217532"/>
            <a:ext cx="3881517" cy="835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zh-CN" sz="2800" b="1" dirty="0">
                <a:solidFill>
                  <a:srgbClr val="3A22C8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III  </a:t>
            </a:r>
            <a:r>
              <a:rPr lang="zh-CN" altLang="en-US" sz="2800" b="1" dirty="0">
                <a:solidFill>
                  <a:srgbClr val="3A22C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实验对象与器材</a:t>
            </a:r>
          </a:p>
        </p:txBody>
      </p:sp>
    </p:spTree>
    <p:extLst>
      <p:ext uri="{BB962C8B-B14F-4D97-AF65-F5344CB8AC3E}">
        <p14:creationId xmlns:p14="http://schemas.microsoft.com/office/powerpoint/2010/main" val="3221741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662512"/>
            <a:ext cx="8064896" cy="1700756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鼠笼，小鼠保定器（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大量杯），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 mL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注射器，手术剪（眼科剪），干棉球，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血糖仪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，血糖试纸，防抓咬手套，长柄镊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1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生理盐水，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50 %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葡萄糖注射液，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0.2 IU/mL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胰岛素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10000"/>
              </a:lnSpc>
            </a:pP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5C22FA4-47E4-40C3-8DE9-127FF20A12E5}"/>
              </a:ext>
            </a:extLst>
          </p:cNvPr>
          <p:cNvSpPr/>
          <p:nvPr/>
        </p:nvSpPr>
        <p:spPr>
          <a:xfrm>
            <a:off x="7013646" y="5456415"/>
            <a:ext cx="9589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血糖仪</a:t>
            </a:r>
            <a:endParaRPr lang="zh-CN" altLang="en-US" sz="20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3A81CED-BE51-432C-AC8E-DE9EC685C0C8}"/>
              </a:ext>
            </a:extLst>
          </p:cNvPr>
          <p:cNvSpPr/>
          <p:nvPr/>
        </p:nvSpPr>
        <p:spPr>
          <a:xfrm>
            <a:off x="2586668" y="5235703"/>
            <a:ext cx="1475084" cy="400110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小鼠保定器</a:t>
            </a:r>
            <a:endParaRPr lang="zh-CN" altLang="en-US" sz="2000" dirty="0"/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EA7DCE60-1EA1-4A51-932D-D83DD59B67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173276"/>
              </p:ext>
            </p:extLst>
          </p:nvPr>
        </p:nvGraphicFramePr>
        <p:xfrm>
          <a:off x="611560" y="2708957"/>
          <a:ext cx="2712650" cy="22045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32304600" imgH="26209440" progId="Photoshop.Image.10">
                  <p:embed/>
                </p:oleObj>
              </mc:Choice>
              <mc:Fallback>
                <p:oleObj name="Image" r:id="rId3" imgW="32304600" imgH="26209440" progId="Photoshop.Image.10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27B04835-1F60-4830-B5B0-F5EAA9049E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1560" y="2708957"/>
                        <a:ext cx="2712650" cy="22045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5122FD70-D850-43B2-8694-23E216610B9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528" t="22048" r="52164" b="13911"/>
          <a:stretch/>
        </p:blipFill>
        <p:spPr>
          <a:xfrm>
            <a:off x="6780330" y="2564922"/>
            <a:ext cx="1266749" cy="249263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A098926-1B11-4A62-92C1-124D6746C1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831" t="21519" r="35332" b="27040"/>
          <a:stretch/>
        </p:blipFill>
        <p:spPr>
          <a:xfrm>
            <a:off x="3468178" y="2961812"/>
            <a:ext cx="2615990" cy="158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36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266F8A5A-2996-477B-9F74-E27C7CCF89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01" t="28352" r="50977" b="29655"/>
          <a:stretch/>
        </p:blipFill>
        <p:spPr>
          <a:xfrm>
            <a:off x="3059832" y="3839683"/>
            <a:ext cx="1128725" cy="2376264"/>
          </a:xfrm>
          <a:prstGeom prst="rect">
            <a:avLst/>
          </a:prstGeom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970" y="3845757"/>
            <a:ext cx="757445" cy="2431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7504" y="372077"/>
            <a:ext cx="8280920" cy="3096344"/>
          </a:xfrm>
        </p:spPr>
        <p:txBody>
          <a:bodyPr>
            <a:normAutofit/>
          </a:bodyPr>
          <a:lstStyle/>
          <a:p>
            <a:pPr algn="just"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血糖仪的使用：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将血糖试纸“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插入仪器端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”插入血糖仪后部插孔内，血糖仪会自动识别并显示试纸型号，有“血滴”闪烁时将血样轻触血糖试纸“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进血端口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”，血滴会自动吸入，</a:t>
            </a:r>
            <a:r>
              <a:rPr lang="en-US" altLang="zh-CN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8s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后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显示结果。记录结果。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拔出血糖试纸，血糖仪自动保存测定结果并关机。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如需查看以前的结果，可在关机状态下按</a:t>
            </a: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en-US" altLang="zh-CN" sz="24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</a:t>
            </a: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”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键。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ts val="600"/>
              </a:spcBef>
            </a:pP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6939" y="34290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0000CC"/>
                </a:solidFill>
              </a:rPr>
              <a:t>插入仪器端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4667" y="6340230"/>
            <a:ext cx="111440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0000CC"/>
                </a:solidFill>
              </a:rPr>
              <a:t>进血端口</a:t>
            </a:r>
          </a:p>
        </p:txBody>
      </p:sp>
      <p:sp>
        <p:nvSpPr>
          <p:cNvPr id="4" name="矩形 3"/>
          <p:cNvSpPr/>
          <p:nvPr/>
        </p:nvSpPr>
        <p:spPr>
          <a:xfrm>
            <a:off x="3563888" y="4850710"/>
            <a:ext cx="216024" cy="285520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80547AA-74E4-4889-B37B-5DAE6EA9C0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341" t="32026" r="52068" b="25980"/>
          <a:stretch/>
        </p:blipFill>
        <p:spPr>
          <a:xfrm>
            <a:off x="1475656" y="3883591"/>
            <a:ext cx="1329767" cy="231263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F15ABBB-140C-498B-A67E-7C736B46A0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377" t="40408" r="50677" b="39642"/>
          <a:stretch/>
        </p:blipFill>
        <p:spPr>
          <a:xfrm>
            <a:off x="3347864" y="4452230"/>
            <a:ext cx="3528000" cy="1368000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9E8628EF-2ACD-4265-8D97-A17ECA62F3D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12160" y="3613666"/>
          <a:ext cx="1405308" cy="3012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7" imgW="2640960" imgH="5663160" progId="">
                  <p:embed/>
                </p:oleObj>
              </mc:Choice>
              <mc:Fallback>
                <p:oleObj r:id="rId7" imgW="2640960" imgH="5663160" progId="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9E8628EF-2ACD-4265-8D97-A17ECA62F3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12160" y="3613666"/>
                        <a:ext cx="1405308" cy="3012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B9100F9D-0387-4E39-99ED-2568F31755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40570" y="3586709"/>
          <a:ext cx="1290243" cy="2882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9" imgW="2653920" imgH="5929920" progId="">
                  <p:embed/>
                </p:oleObj>
              </mc:Choice>
              <mc:Fallback>
                <p:oleObj r:id="rId9" imgW="2653920" imgH="5929920" progId="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B9100F9D-0387-4E39-99ED-2568F31755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640570" y="3586709"/>
                        <a:ext cx="1290243" cy="2882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9317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51520" y="1340768"/>
            <a:ext cx="8067504" cy="4752528"/>
          </a:xfrm>
        </p:spPr>
        <p:txBody>
          <a:bodyPr>
            <a:normAutofit/>
          </a:bodyPr>
          <a:lstStyle/>
          <a:p>
            <a:pPr algn="just">
              <a:spcBef>
                <a:spcPts val="1200"/>
              </a:spcBef>
            </a:pP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</a:rPr>
              <a:t>小鼠分组与标记：</a:t>
            </a:r>
            <a:endParaRPr lang="en-US" altLang="zh-CN" sz="2400" b="1" dirty="0">
              <a:solidFill>
                <a:srgbClr val="7030A0"/>
              </a:solidFill>
              <a:latin typeface="黑体" panose="02010609060101010101" pitchFamily="49" charset="-122"/>
            </a:endParaRPr>
          </a:p>
          <a:p>
            <a:pPr lvl="1" algn="just">
              <a:spcBef>
                <a:spcPts val="1200"/>
              </a:spcBef>
            </a:pP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</a:rPr>
              <a:t>对照组</a:t>
            </a:r>
            <a:r>
              <a:rPr lang="zh-CN" altLang="en-US" sz="2400" b="1" dirty="0">
                <a:latin typeface="黑体" panose="02010609060101010101" pitchFamily="49" charset="-122"/>
              </a:rPr>
              <a:t>和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</a:rPr>
              <a:t>实验组</a:t>
            </a:r>
            <a:r>
              <a:rPr lang="zh-CN" altLang="en-US" sz="2400" b="1" dirty="0">
                <a:latin typeface="黑体" panose="02010609060101010101" pitchFamily="49" charset="-122"/>
              </a:rPr>
              <a:t>，每组</a:t>
            </a:r>
            <a:r>
              <a:rPr lang="en-US" altLang="zh-CN" sz="2400" b="1" dirty="0">
                <a:latin typeface="黑体" panose="02010609060101010101" pitchFamily="49" charset="-122"/>
              </a:rPr>
              <a:t>3</a:t>
            </a:r>
            <a:r>
              <a:rPr lang="zh-CN" altLang="en-US" sz="2400" b="1" dirty="0">
                <a:latin typeface="黑体" panose="02010609060101010101" pitchFamily="49" charset="-122"/>
              </a:rPr>
              <a:t>只，尾部划线编号，称重。</a:t>
            </a:r>
          </a:p>
          <a:p>
            <a:pPr algn="just">
              <a:lnSpc>
                <a:spcPct val="110000"/>
              </a:lnSpc>
              <a:spcBef>
                <a:spcPts val="1200"/>
              </a:spcBef>
            </a:pP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小鼠空腹血糖测定：</a:t>
            </a:r>
            <a:endParaRPr lang="en-US" altLang="zh-CN" sz="2400" b="1" dirty="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lnSpc>
                <a:spcPct val="110000"/>
              </a:lnSpc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用右手抓取鼠尾提起，置于实验台上，快速用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 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大量杯罩住小鼠身体，将鼠尾在实验台边缘从量杯的杯嘴（倾液嘴）处拉出。在小鼠尾部末端剪掉约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 mm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，断尾取血，弃去第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滴血，每次取血约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 </a:t>
            </a:r>
            <a:r>
              <a:rPr lang="en-US" altLang="zh-CN" sz="2400" b="1" dirty="0" err="1">
                <a:latin typeface="黑体" panose="02010609060101010101" pitchFamily="49" charset="-122"/>
                <a:ea typeface="黑体" panose="02010609060101010101" pitchFamily="49" charset="-122"/>
              </a:rPr>
              <a:t>uL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（直径约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 mm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的血滴），轻触血糖试纸“</a:t>
            </a: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进血端口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”，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8s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后</a:t>
            </a:r>
            <a:r>
              <a:rPr lang="zh-CN" altLang="en-US" sz="2400" b="1" dirty="0">
                <a:solidFill>
                  <a:srgbClr val="99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读取并记录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血糖数值。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0A43842-ECD2-B292-4591-8D9AB3011E25}"/>
              </a:ext>
            </a:extLst>
          </p:cNvPr>
          <p:cNvSpPr txBox="1"/>
          <p:nvPr/>
        </p:nvSpPr>
        <p:spPr>
          <a:xfrm>
            <a:off x="395536" y="395953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171EA9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IV</a:t>
            </a:r>
            <a:r>
              <a:rPr lang="en-US" altLang="zh-CN" sz="2800" b="1" dirty="0">
                <a:solidFill>
                  <a:srgbClr val="171EA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800" b="1" dirty="0">
                <a:solidFill>
                  <a:srgbClr val="171EA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实验过程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43832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692696"/>
            <a:ext cx="7915134" cy="4608512"/>
          </a:xfrm>
          <a:solidFill>
            <a:srgbClr val="FFFFFF"/>
          </a:solidFill>
        </p:spPr>
        <p:txBody>
          <a:bodyPr>
            <a:noAutofit/>
          </a:bodyPr>
          <a:lstStyle/>
          <a:p>
            <a:pPr algn="just">
              <a:spcBef>
                <a:spcPts val="600"/>
              </a:spcBef>
            </a:pPr>
            <a:r>
              <a:rPr lang="zh-CN" altLang="en-US" sz="24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小鼠抓取：</a:t>
            </a:r>
            <a:endParaRPr lang="en-US" altLang="zh-CN" sz="2400" b="1" dirty="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ts val="600"/>
              </a:spcBef>
            </a:pPr>
            <a:r>
              <a:rPr lang="zh-CN" altLang="en-US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双手抓取：</a:t>
            </a:r>
            <a:endParaRPr lang="en-US" altLang="zh-CN" sz="2400" b="1" dirty="0">
              <a:solidFill>
                <a:srgbClr val="0000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 algn="just"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</a:rPr>
              <a:t>提起鼠尾，将小鼠从鼠笼中取出，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置于鼠笼顶部。用右手向后轻拉鼠尾，在其向前爬行时，用</a:t>
            </a:r>
            <a:r>
              <a:rPr lang="zh-CN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左手食指与拇指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稍用力压住其腰部，并不断向前移动手指，直至小鼠耳部，</a:t>
            </a:r>
            <a:r>
              <a:rPr lang="zh-CN" altLang="zh-CN" sz="2400" b="1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紧紧抓住</a:t>
            </a:r>
            <a:r>
              <a:rPr lang="zh-CN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两耳及耳间皮肤，将小鼠背部置于掌心，以无名指或小指压住尾巴，以中指置于背下，使其身体平直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，头部不能自由转动</a:t>
            </a:r>
            <a:r>
              <a:rPr lang="zh-CN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spcBef>
                <a:spcPts val="6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注意：</a:t>
            </a:r>
            <a:endParaRPr lang="en-US" altLang="zh-CN" sz="24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just">
              <a:spcBef>
                <a:spcPts val="6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一旦出现抓握不牢固，应立即全部松开小鼠，将置于鼠笼顶部，重新进行抓取。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44473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聚合">
  <a:themeElements>
    <a:clrScheme name="聚合">
      <a:dk1>
        <a:sysClr val="windowText" lastClr="000000"/>
      </a:dk1>
      <a:lt1>
        <a:sysClr val="window" lastClr="CCE8C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聚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聚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28312</TotalTime>
  <Words>1231</Words>
  <Application>Microsoft Office PowerPoint</Application>
  <PresentationFormat>全屏显示(4:3)</PresentationFormat>
  <Paragraphs>118</Paragraphs>
  <Slides>15</Slides>
  <Notes>11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等线</vt:lpstr>
      <vt:lpstr>黑体</vt:lpstr>
      <vt:lpstr>Arial</vt:lpstr>
      <vt:lpstr>Calibri</vt:lpstr>
      <vt:lpstr>Lucida Sans Unicode</vt:lpstr>
      <vt:lpstr>Verdana</vt:lpstr>
      <vt:lpstr>Wingdings 2</vt:lpstr>
      <vt:lpstr>Wingdings 3</vt:lpstr>
      <vt:lpstr>聚合</vt:lpstr>
      <vt:lpstr>Image</vt:lpstr>
      <vt:lpstr>实验10  胰岛素对小鼠血糖的影响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选做：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实验12  胰岛素对小鼠血糖的影响</dc:title>
  <dc:creator>wx</dc:creator>
  <cp:lastModifiedBy> </cp:lastModifiedBy>
  <cp:revision>420</cp:revision>
  <dcterms:created xsi:type="dcterms:W3CDTF">2016-09-22T02:33:38Z</dcterms:created>
  <dcterms:modified xsi:type="dcterms:W3CDTF">2025-02-13T12:49:00Z</dcterms:modified>
</cp:coreProperties>
</file>

<file path=docProps/thumbnail.jpeg>
</file>